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itter Medium" pitchFamily="2" charset="77"/>
      <p:regular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10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520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Seeds and Sustainability: Countering Deforestation in Pakistan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3170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Deforestation is Pakistan's most pressing environmental challenge. Green cover is now less than 5% of the total land area, contributing to soil erosion, floods, and loss of biodiversity.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"Seeds and Sustainability" project proposes a holistic approach combining reforestation, modern agricultural tech, and community engagement to build a greener future.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2732"/>
            <a:ext cx="8708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Blueprint for National Renewal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065139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35696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91953"/>
            <a:ext cx="2511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Sustainable Future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2886194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2929771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313443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895261" y="3156585"/>
            <a:ext cx="3290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Innovation &amp; Technology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3750826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3794403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892" y="399907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6702266" y="4021217"/>
            <a:ext cx="3230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Community &amp; Education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4615458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4659035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94773" y="486370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7509272" y="4885849"/>
            <a:ext cx="2540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Power of Seeds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7221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merging the power of seeds, the efficiency of modern agriculture, and the unity of community, Pakistan can transition toward a greener, cleaner, and more sustainable future.</a:t>
            </a:r>
            <a:endParaRPr lang="en-US" sz="1750" dirty="0"/>
          </a:p>
        </p:txBody>
      </p:sp>
      <p:pic>
        <p:nvPicPr>
          <p:cNvPr id="19" name="Image 4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703100"/>
            <a:ext cx="2314575" cy="623768"/>
          </a:xfrm>
          <a:prstGeom prst="rect">
            <a:avLst/>
          </a:prstGeom>
        </p:spPr>
      </p:pic>
      <p:pic>
        <p:nvPicPr>
          <p:cNvPr id="20" name="Image 5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1712" y="6703100"/>
            <a:ext cx="2224921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736640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Crisis: Causes and Consequences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2085" y="2321362"/>
            <a:ext cx="7712631" cy="2483525"/>
          </a:xfrm>
          <a:prstGeom prst="roundRect">
            <a:avLst>
              <a:gd name="adj" fmla="val 4418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9225" y="2321362"/>
            <a:ext cx="91440" cy="2483525"/>
          </a:xfrm>
          <a:prstGeom prst="roundRect">
            <a:avLst>
              <a:gd name="adj" fmla="val 93924"/>
            </a:avLst>
          </a:prstGeom>
          <a:solidFill>
            <a:srgbClr val="D2600F"/>
          </a:solidFill>
          <a:ln/>
        </p:spPr>
      </p:sp>
      <p:sp>
        <p:nvSpPr>
          <p:cNvPr id="6" name="Text 3"/>
          <p:cNvSpPr/>
          <p:nvPr/>
        </p:nvSpPr>
        <p:spPr>
          <a:xfrm>
            <a:off x="6497955" y="2548652"/>
            <a:ext cx="3067288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Causes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497955" y="3054668"/>
            <a:ext cx="7189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Uncontrolled urban expansion and agricultural conversion.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97955" y="3453289"/>
            <a:ext cx="7189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Illegal logging and unregulated timber trade.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97955" y="3851910"/>
            <a:ext cx="7189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fuelwood dependency in rural areas.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497955" y="4250531"/>
            <a:ext cx="7189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Weak environmental policy enforcement.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02085" y="5009317"/>
            <a:ext cx="7712631" cy="2483525"/>
          </a:xfrm>
          <a:prstGeom prst="roundRect">
            <a:avLst>
              <a:gd name="adj" fmla="val 4418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179225" y="5009317"/>
            <a:ext cx="91440" cy="2483525"/>
          </a:xfrm>
          <a:prstGeom prst="roundRect">
            <a:avLst>
              <a:gd name="adj" fmla="val 93924"/>
            </a:avLst>
          </a:prstGeom>
          <a:solidFill>
            <a:srgbClr val="D2600F"/>
          </a:solidFill>
          <a:ln/>
        </p:spPr>
      </p:sp>
      <p:sp>
        <p:nvSpPr>
          <p:cNvPr id="13" name="Text 10"/>
          <p:cNvSpPr/>
          <p:nvPr/>
        </p:nvSpPr>
        <p:spPr>
          <a:xfrm>
            <a:off x="6497955" y="5236607"/>
            <a:ext cx="3103364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Severe Consequences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497955" y="5742623"/>
            <a:ext cx="7189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Loss of native biodiversity and forest ecosystems.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97955" y="6141244"/>
            <a:ext cx="7189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Decline in soil fertility and agricultural output.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497955" y="6539865"/>
            <a:ext cx="7189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Groundwater depletion and worsening flash floods.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97955" y="6938486"/>
            <a:ext cx="718947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Pakistan ranks among the top 10 most climate-vulnerable nations.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441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Rethinking Growth: The Seeds and Sustainability Philosophy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3160752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Every seed planted is an act of climate resistance.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05601"/>
            <a:ext cx="30480" cy="873204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0339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initiative aims to restore green ecosystems and build an environmentally aware generation through natural and technological innovations.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14913"/>
            <a:ext cx="680442" cy="68044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978843"/>
            <a:ext cx="31389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Community Seed Banks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46926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and distribute native seeds for local reforestation efforts.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014913"/>
            <a:ext cx="680442" cy="68044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893" y="5978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Aerial Seeding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646926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drones for rapid reforestation in hard-to-reach, deforested regions.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5014913"/>
            <a:ext cx="680442" cy="6804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77995" y="5978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Native Species Focus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46926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Reintroduce resilient native trees like Neem, Sheesham, and Kikar.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52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Chapter Break: Innovation in Agriculture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42999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New Ways to Grow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6280190" y="62185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agricultural land disappearing, Pakistan must leverage technology to sustain food production and greenery.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813" y="473631"/>
            <a:ext cx="10137338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Role of Technology: Hydroponics &amp; Aeroponics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13" y="1463754"/>
            <a:ext cx="6502360" cy="65023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2846" y="1442204"/>
            <a:ext cx="4141351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Hydroponics: Soil-Free Cultivation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32846" y="1937266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nutrient-rich water instead of soil.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2846" y="2273141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Saves up to </a:t>
            </a:r>
            <a:r>
              <a:rPr lang="en-US" sz="13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90% of water</a:t>
            </a: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compared to traditional farming.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2846" y="2609017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rooftop and vertical farming in dense urban centers.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2846" y="3056811"/>
            <a:ext cx="3758089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Aeroponics: Air &amp; Mist Growing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32846" y="3551872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Grows plants in air or mist environments.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532846" y="3887748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Consumes minimal space and water.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532846" y="4223623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for urban centers and can be solar-powered for sustainability.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02813" y="8353544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methods allow food production and greenery even where soil and land are unavailable.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983"/>
            <a:ext cx="11172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Community Empowerment and Education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63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Technology requires people's involvement. This initiative empowers citizens to take charge through education and engagement.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734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910608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Rural Engagement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15945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 farmers in tree nursery management and employ locals in seed collection and monitoring.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52734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910608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Youth &amp; Education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515945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environmental awareness in schools and organize national student planting campaigns.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527346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76178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910608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66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Cultural Motivation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5159454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 sustainability within Islamic principles like Khilafah (stewardship) to inspire long-term commitment.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03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181" y="2978706"/>
            <a:ext cx="12061865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Implementation Framework: Policy and Partnerships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881438"/>
            <a:ext cx="22860" cy="3809643"/>
          </a:xfrm>
          <a:prstGeom prst="roundRect">
            <a:avLst>
              <a:gd name="adj" fmla="val 358684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6947654" y="4089559"/>
            <a:ext cx="390406" cy="22860"/>
          </a:xfrm>
          <a:prstGeom prst="roundRect">
            <a:avLst>
              <a:gd name="adj" fmla="val 358684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7242036" y="4027825"/>
            <a:ext cx="146328" cy="146328"/>
          </a:xfrm>
          <a:prstGeom prst="roundRect">
            <a:avLst>
              <a:gd name="adj" fmla="val 312449"/>
            </a:avLst>
          </a:prstGeom>
          <a:solidFill>
            <a:srgbClr val="D2600F"/>
          </a:solidFill>
          <a:ln/>
        </p:spPr>
      </p:sp>
      <p:sp>
        <p:nvSpPr>
          <p:cNvPr id="7" name="Text 4"/>
          <p:cNvSpPr/>
          <p:nvPr/>
        </p:nvSpPr>
        <p:spPr>
          <a:xfrm>
            <a:off x="4094083" y="3948470"/>
            <a:ext cx="2440305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Policy &amp; Governance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83181" y="4370546"/>
            <a:ext cx="5851208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 a National Green Council and enforce green zoning to protect fertile land. Offer tax incentives for green businesses.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292340" y="5260777"/>
            <a:ext cx="390406" cy="22860"/>
          </a:xfrm>
          <a:prstGeom prst="roundRect">
            <a:avLst>
              <a:gd name="adj" fmla="val 358684"/>
            </a:avLst>
          </a:prstGeom>
          <a:solidFill>
            <a:srgbClr val="E2C8B5"/>
          </a:solidFill>
          <a:ln/>
        </p:spPr>
      </p:sp>
      <p:sp>
        <p:nvSpPr>
          <p:cNvPr id="10" name="Shape 7"/>
          <p:cNvSpPr/>
          <p:nvPr/>
        </p:nvSpPr>
        <p:spPr>
          <a:xfrm>
            <a:off x="7242036" y="5199043"/>
            <a:ext cx="146328" cy="146328"/>
          </a:xfrm>
          <a:prstGeom prst="roundRect">
            <a:avLst>
              <a:gd name="adj" fmla="val 312449"/>
            </a:avLst>
          </a:prstGeom>
          <a:solidFill>
            <a:srgbClr val="D2600F"/>
          </a:solidFill>
          <a:ln/>
        </p:spPr>
      </p:sp>
      <p:sp>
        <p:nvSpPr>
          <p:cNvPr id="11" name="Text 8"/>
          <p:cNvSpPr/>
          <p:nvPr/>
        </p:nvSpPr>
        <p:spPr>
          <a:xfrm>
            <a:off x="8096012" y="5119687"/>
            <a:ext cx="321278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Public-Private Collaboration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096012" y="5541764"/>
            <a:ext cx="5851208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Partner with NGOs (WWF, FAO, UNDP) and encourage corporations to fund "Green Kilometers" of reforestation.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947654" y="6270308"/>
            <a:ext cx="390406" cy="22860"/>
          </a:xfrm>
          <a:prstGeom prst="roundRect">
            <a:avLst>
              <a:gd name="adj" fmla="val 358684"/>
            </a:avLst>
          </a:prstGeom>
          <a:solidFill>
            <a:srgbClr val="E2C8B5"/>
          </a:solidFill>
          <a:ln/>
        </p:spPr>
      </p:sp>
      <p:sp>
        <p:nvSpPr>
          <p:cNvPr id="14" name="Shape 11"/>
          <p:cNvSpPr/>
          <p:nvPr/>
        </p:nvSpPr>
        <p:spPr>
          <a:xfrm>
            <a:off x="7242036" y="6208574"/>
            <a:ext cx="146328" cy="146328"/>
          </a:xfrm>
          <a:prstGeom prst="roundRect">
            <a:avLst>
              <a:gd name="adj" fmla="val 312449"/>
            </a:avLst>
          </a:prstGeom>
          <a:solidFill>
            <a:srgbClr val="D2600F"/>
          </a:solidFill>
          <a:ln/>
        </p:spPr>
      </p:sp>
      <p:sp>
        <p:nvSpPr>
          <p:cNvPr id="15" name="Text 12"/>
          <p:cNvSpPr/>
          <p:nvPr/>
        </p:nvSpPr>
        <p:spPr>
          <a:xfrm>
            <a:off x="3258741" y="6129218"/>
            <a:ext cx="327564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Technological Infrastructure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83181" y="6551295"/>
            <a:ext cx="5851208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AI mapping and satellite imagery (SUPARCO, NASA) to track deforestation and deploy drones for monitoring.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56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Measuring Impact: Key Performance Indicators (KPIs)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7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 will be measured through transparent, data-driven metrics validated by independent audits.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0115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2M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45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Hectares Reforested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02336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by 2035 for forest restoration.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35011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70%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45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Seed Survival Rate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50233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Minimum required survival rate for new plantings.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5011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90%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63326" y="45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Water Efficiency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50233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Reduction in water use via hydroponics/aeroponics.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35011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500K+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4532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Youth Volunteers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50233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for student and youth participation.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6004322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FAD3B8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356032"/>
            <a:ext cx="283488" cy="22681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530906" y="6287810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Validation data sourced from Pakistan Forest Institute, SUPARCO, NASA, and independent audits by WWF and FAO.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8628"/>
            <a:ext cx="9932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Vision: Cultivating a New Mindset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717006"/>
            <a:ext cx="4221599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2717006"/>
            <a:ext cx="4221599" cy="2721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2717006"/>
            <a:ext cx="4221599" cy="27218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8400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is a blueprint for national renewal, focusing on coexistence, innovation, and ecological pride.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93790" y="64580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is not just about restoring forests; it is about cultivating a new mindset for generations to come.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675</Words>
  <Application>Microsoft Macintosh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Open Sans</vt:lpstr>
      <vt:lpstr>Arial</vt:lpstr>
      <vt:lpstr>Bitter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Muhammad Abu Bakkar</cp:lastModifiedBy>
  <cp:revision>1</cp:revision>
  <dcterms:created xsi:type="dcterms:W3CDTF">2025-10-10T04:38:42Z</dcterms:created>
  <dcterms:modified xsi:type="dcterms:W3CDTF">2025-10-10T04:39:31Z</dcterms:modified>
</cp:coreProperties>
</file>